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72" r:id="rId3"/>
    <p:sldId id="273" r:id="rId4"/>
    <p:sldId id="275" r:id="rId5"/>
    <p:sldId id="266" r:id="rId6"/>
    <p:sldId id="274" r:id="rId7"/>
    <p:sldId id="265" r:id="rId8"/>
    <p:sldId id="271" r:id="rId9"/>
    <p:sldId id="267" r:id="rId10"/>
    <p:sldId id="268" r:id="rId11"/>
    <p:sldId id="269" r:id="rId12"/>
    <p:sldId id="263" r:id="rId13"/>
    <p:sldId id="264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87" d="100"/>
          <a:sy n="87" d="100"/>
        </p:scale>
        <p:origin x="4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89D2278-0F2A-4F08-84E6-CCBC4AF6E48C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3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22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99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90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40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04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89D2278-0F2A-4F08-84E6-CCBC4AF6E48C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57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89D2278-0F2A-4F08-84E6-CCBC4AF6E48C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3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8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73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0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27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40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82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0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89D2278-0F2A-4F08-84E6-CCBC4AF6E48C}" type="datetimeFigureOut">
              <a:rPr lang="en-US" smtClean="0"/>
              <a:t>2/10/2022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8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BADE-6F30-4F0A-97B9-4DAAE67A93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HK97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F1A79-24BE-4290-8AEC-5A2FA09FA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86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A706-6FA5-47AE-B424-A278C3ADD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VLP From </a:t>
            </a:r>
            <a:r>
              <a:rPr lang="en-US" dirty="0" err="1"/>
              <a:t>Pyrococcus</a:t>
            </a:r>
            <a:r>
              <a:rPr lang="en-US" dirty="0"/>
              <a:t> </a:t>
            </a:r>
            <a:r>
              <a:rPr lang="en-US" dirty="0" err="1"/>
              <a:t>Furiosus</a:t>
            </a:r>
            <a:r>
              <a:rPr lang="en-US" dirty="0"/>
              <a:t> (2e0z)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B0358-A513-4BE5-84B4-AE6E0189F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" y="2746665"/>
            <a:ext cx="5913120" cy="3695700"/>
          </a:xfrm>
          <a:prstGeom prst="rect">
            <a:avLst/>
          </a:prstGeom>
        </p:spPr>
      </p:pic>
      <p:pic>
        <p:nvPicPr>
          <p:cNvPr id="7" name="Picture 6" descr="A group of colorful umbrellas&#10;&#10;Description automatically generated with medium confidence">
            <a:extLst>
              <a:ext uri="{FF2B5EF4-FFF2-40B4-BE49-F238E27FC236}">
                <a16:creationId xmlns:a16="http://schemas.microsoft.com/office/drawing/2014/main" id="{301900F2-7574-46A4-8DD5-86ECDF153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63" y="2446414"/>
            <a:ext cx="3902540" cy="3541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117EB-F62B-47BC-8D9C-633A24FBDC3C}"/>
              </a:ext>
            </a:extLst>
          </p:cNvPr>
          <p:cNvSpPr txBox="1"/>
          <p:nvPr/>
        </p:nvSpPr>
        <p:spPr>
          <a:xfrm>
            <a:off x="7448385" y="5988251"/>
            <a:ext cx="3833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T=3 Hexagonal</a:t>
            </a:r>
          </a:p>
          <a:p>
            <a:pPr algn="ctr"/>
            <a:r>
              <a:rPr lang="en-US" sz="1400" dirty="0"/>
              <a:t>12 Pentagonal Clusters containing 5 MCPs</a:t>
            </a:r>
          </a:p>
          <a:p>
            <a:pPr algn="ctr"/>
            <a:r>
              <a:rPr lang="en-US" sz="1400" dirty="0"/>
              <a:t>20 Hexagonal Clusters containing 6 MCPs</a:t>
            </a:r>
          </a:p>
        </p:txBody>
      </p:sp>
    </p:spTree>
    <p:extLst>
      <p:ext uri="{BB962C8B-B14F-4D97-AF65-F5344CB8AC3E}">
        <p14:creationId xmlns:p14="http://schemas.microsoft.com/office/powerpoint/2010/main" val="26479019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00D5-1757-4C35-9BB7-C599AB67B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933670" cy="706964"/>
          </a:xfrm>
        </p:spPr>
        <p:txBody>
          <a:bodyPr/>
          <a:lstStyle/>
          <a:p>
            <a:r>
              <a:rPr lang="en-US" dirty="0"/>
              <a:t>Iron Storage Encapsulin From </a:t>
            </a:r>
            <a:r>
              <a:rPr lang="en-US" dirty="0" err="1"/>
              <a:t>Quasibacillus</a:t>
            </a:r>
            <a:r>
              <a:rPr lang="en-US" dirty="0"/>
              <a:t> </a:t>
            </a:r>
            <a:r>
              <a:rPr lang="en-US" dirty="0" err="1"/>
              <a:t>thermotolerans</a:t>
            </a:r>
            <a:r>
              <a:rPr lang="en-US" dirty="0"/>
              <a:t> (6nj8)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9E6C3-01BB-4481-B3E8-9191575A3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318" y="2359145"/>
            <a:ext cx="3857438" cy="352518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862523C-4B21-4E43-A39B-0CEF45041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3987"/>
            <a:ext cx="6572362" cy="3651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69F676-7079-40EE-9519-4D887440E156}"/>
              </a:ext>
            </a:extLst>
          </p:cNvPr>
          <p:cNvSpPr txBox="1"/>
          <p:nvPr/>
        </p:nvSpPr>
        <p:spPr>
          <a:xfrm>
            <a:off x="7448385" y="5938147"/>
            <a:ext cx="3833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T=4 Hexagonal</a:t>
            </a:r>
          </a:p>
          <a:p>
            <a:pPr algn="ctr"/>
            <a:r>
              <a:rPr lang="en-US" sz="1400" dirty="0"/>
              <a:t>12 Pentagonal Clusters containing 5 MCPs</a:t>
            </a:r>
          </a:p>
          <a:p>
            <a:pPr algn="ctr"/>
            <a:r>
              <a:rPr lang="en-US" sz="1400" dirty="0"/>
              <a:t>30 Hexagonal Clusters containing 6 MCPs</a:t>
            </a:r>
          </a:p>
        </p:txBody>
      </p:sp>
    </p:spTree>
    <p:extLst>
      <p:ext uri="{BB962C8B-B14F-4D97-AF65-F5344CB8AC3E}">
        <p14:creationId xmlns:p14="http://schemas.microsoft.com/office/powerpoint/2010/main" val="7849694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59572-AF57-497A-8373-6E15D3FD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Bordetella Bacteriophage (3j4u)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C7D84B-1B36-4A84-9D04-2AAED9503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1" y="2444563"/>
            <a:ext cx="6649005" cy="4123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B94C4E-A2B5-4584-B844-5E6A55A7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55" y="2444563"/>
            <a:ext cx="4545235" cy="3686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2E6B72-BF18-46C0-BBC9-3B5927C11C3B}"/>
              </a:ext>
            </a:extLst>
          </p:cNvPr>
          <p:cNvSpPr txBox="1"/>
          <p:nvPr/>
        </p:nvSpPr>
        <p:spPr>
          <a:xfrm>
            <a:off x="7408950" y="6119336"/>
            <a:ext cx="4094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T=7 </a:t>
            </a:r>
            <a:r>
              <a:rPr lang="en-US" sz="1400" dirty="0" err="1"/>
              <a:t>Trihex</a:t>
            </a:r>
            <a:r>
              <a:rPr lang="en-US" sz="1400" dirty="0"/>
              <a:t>-Dual (Imperfect Clustering)</a:t>
            </a:r>
          </a:p>
          <a:p>
            <a:pPr algn="ctr"/>
            <a:r>
              <a:rPr lang="en-US" sz="1400" dirty="0"/>
              <a:t>210 Clusters Containing ~2 MCPs and 2 </a:t>
            </a:r>
            <a:r>
              <a:rPr lang="en-US" sz="1400" dirty="0" err="1"/>
              <a:t>mCPs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94633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BED1-7235-4948-B14F-ACC9A795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YSD1 Bacteriophage (6xgq)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008CC5-071F-4AD1-936C-1D05FBA9A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4" y="2517724"/>
            <a:ext cx="6179119" cy="3815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69ACDF-8341-4FB5-849D-818A945C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569" y="2315999"/>
            <a:ext cx="3915887" cy="37434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4130B2-1874-4D98-81BF-AFAA18E048BC}"/>
              </a:ext>
            </a:extLst>
          </p:cNvPr>
          <p:cNvSpPr txBox="1"/>
          <p:nvPr/>
        </p:nvSpPr>
        <p:spPr>
          <a:xfrm>
            <a:off x="6776898" y="6059425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T=7 Trihexagonal (Imperfect Clustering)</a:t>
            </a:r>
          </a:p>
          <a:p>
            <a:pPr algn="ctr"/>
            <a:r>
              <a:rPr lang="en-US" sz="1200" dirty="0"/>
              <a:t>12 Pentagonal Clusters containing 5 MCPs</a:t>
            </a:r>
          </a:p>
          <a:p>
            <a:pPr algn="ctr"/>
            <a:r>
              <a:rPr lang="en-US" sz="1200" dirty="0"/>
              <a:t>60 Hexagonal Clusters containing 6 MCPs</a:t>
            </a:r>
          </a:p>
          <a:p>
            <a:pPr algn="ctr"/>
            <a:r>
              <a:rPr lang="en-US" sz="1200" dirty="0"/>
              <a:t>140 Triangular Clusters containing 3 </a:t>
            </a:r>
            <a:r>
              <a:rPr lang="en-US" sz="1200" dirty="0" err="1"/>
              <a:t>mCPs</a:t>
            </a:r>
            <a:r>
              <a:rPr lang="en-US" sz="1200" dirty="0"/>
              <a:t> and MCP Extended Domains</a:t>
            </a:r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6134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06C83-BB85-4BAB-8CFA-53BD87752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7CBBE-283E-4E19-98B8-7C511F1AF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Missed Hours</a:t>
            </a:r>
          </a:p>
          <a:p>
            <a:r>
              <a:rPr lang="en-US" dirty="0"/>
              <a:t>Storing Results</a:t>
            </a:r>
          </a:p>
          <a:p>
            <a:r>
              <a:rPr lang="en-US" dirty="0"/>
              <a:t>Where to begin building the paper</a:t>
            </a:r>
          </a:p>
          <a:p>
            <a:pPr lvl="1"/>
            <a:r>
              <a:rPr lang="en-US" dirty="0"/>
              <a:t>Need Guidance</a:t>
            </a:r>
          </a:p>
          <a:p>
            <a:r>
              <a:rPr lang="en-US" dirty="0"/>
              <a:t>Phage SF6 &amp; CUS3</a:t>
            </a:r>
          </a:p>
          <a:p>
            <a:pPr lvl="1"/>
            <a:r>
              <a:rPr lang="en-US" dirty="0"/>
              <a:t>SF6 Running</a:t>
            </a:r>
          </a:p>
          <a:p>
            <a:r>
              <a:rPr lang="en-US" dirty="0"/>
              <a:t>More results</a:t>
            </a:r>
          </a:p>
        </p:txBody>
      </p:sp>
    </p:spTree>
    <p:extLst>
      <p:ext uri="{BB962C8B-B14F-4D97-AF65-F5344CB8AC3E}">
        <p14:creationId xmlns:p14="http://schemas.microsoft.com/office/powerpoint/2010/main" val="1496363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1CB0A-24D4-411F-9018-1BE348B7A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Bacteriophage Epsilon 15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BFDBCD-25A1-47F8-B783-7AD74A332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75" y="2380907"/>
            <a:ext cx="6760355" cy="4225222"/>
          </a:xfrm>
          <a:prstGeom prst="rect">
            <a:avLst/>
          </a:prstGeom>
        </p:spPr>
      </p:pic>
      <p:pic>
        <p:nvPicPr>
          <p:cNvPr id="7" name="Picture 6" descr="A picture containing outdoor object, decorated&#10;&#10;Description automatically generated">
            <a:extLst>
              <a:ext uri="{FF2B5EF4-FFF2-40B4-BE49-F238E27FC236}">
                <a16:creationId xmlns:a16="http://schemas.microsoft.com/office/drawing/2014/main" id="{936E0EAA-CB07-4CB7-89F7-F9EE987114C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06" t="3372" r="19892" b="943"/>
          <a:stretch/>
        </p:blipFill>
        <p:spPr>
          <a:xfrm>
            <a:off x="7866870" y="2380907"/>
            <a:ext cx="3470669" cy="337783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3827366-8657-48D0-8673-3EC85E5F4644}"/>
              </a:ext>
            </a:extLst>
          </p:cNvPr>
          <p:cNvSpPr txBox="1"/>
          <p:nvPr/>
        </p:nvSpPr>
        <p:spPr>
          <a:xfrm>
            <a:off x="6966706" y="5842337"/>
            <a:ext cx="527099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T=7 </a:t>
            </a:r>
            <a:r>
              <a:rPr lang="en-US" sz="1200" dirty="0" err="1"/>
              <a:t>Rhombitrihexagonal</a:t>
            </a:r>
            <a:r>
              <a:rPr lang="en-US" sz="1200" dirty="0"/>
              <a:t> (Trimers Absent)</a:t>
            </a:r>
          </a:p>
          <a:p>
            <a:pPr algn="ctr"/>
            <a:r>
              <a:rPr lang="en-US" sz="1200" dirty="0"/>
              <a:t>12 Pentagonal Clusters containing 5 MCPs</a:t>
            </a:r>
          </a:p>
          <a:p>
            <a:pPr algn="ctr"/>
            <a:r>
              <a:rPr lang="en-US" sz="1200" dirty="0"/>
              <a:t>60 Hexagonal Clusters containing 6 MCPs</a:t>
            </a:r>
          </a:p>
          <a:p>
            <a:pPr algn="ctr"/>
            <a:r>
              <a:rPr lang="en-US" sz="1200" dirty="0"/>
              <a:t>210 Rhomb Clusters containing 2 </a:t>
            </a:r>
            <a:r>
              <a:rPr lang="en-US" sz="1200" dirty="0" err="1"/>
              <a:t>mCPs</a:t>
            </a:r>
            <a:r>
              <a:rPr lang="en-US" sz="1200" dirty="0"/>
              <a:t> and MCP Extended Domains</a:t>
            </a:r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804725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CA6E-7DCB-45A0-98B0-62936528F7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5" y="973668"/>
            <a:ext cx="7885012" cy="706964"/>
          </a:xfrm>
        </p:spPr>
        <p:txBody>
          <a:bodyPr/>
          <a:lstStyle/>
          <a:p>
            <a:r>
              <a:rPr lang="en-US" dirty="0"/>
              <a:t>Myxococcus </a:t>
            </a:r>
            <a:r>
              <a:rPr lang="en-US" dirty="0" err="1"/>
              <a:t>xanthus</a:t>
            </a:r>
            <a:r>
              <a:rPr lang="en-US" dirty="0"/>
              <a:t> </a:t>
            </a:r>
            <a:r>
              <a:rPr lang="en-US" dirty="0" err="1"/>
              <a:t>encapsulin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6D4A93-C7D5-4A23-B5CC-B1C286D3C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536" y="2230270"/>
            <a:ext cx="3686950" cy="3590935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5A9858D-52F4-48BE-8DF0-5CAC5835B3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34" y="2230270"/>
            <a:ext cx="7260446" cy="403358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2DFB3D-EC52-4BBF-B31D-324BA8F18BC2}"/>
              </a:ext>
            </a:extLst>
          </p:cNvPr>
          <p:cNvSpPr txBox="1"/>
          <p:nvPr/>
        </p:nvSpPr>
        <p:spPr>
          <a:xfrm>
            <a:off x="7521460" y="5894519"/>
            <a:ext cx="3833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T=3 Hexagonal</a:t>
            </a:r>
          </a:p>
          <a:p>
            <a:pPr algn="ctr"/>
            <a:r>
              <a:rPr lang="en-US" sz="1400" dirty="0"/>
              <a:t>12 Pentagonal Clusters containing 5 MCPs</a:t>
            </a:r>
          </a:p>
          <a:p>
            <a:pPr algn="ctr"/>
            <a:r>
              <a:rPr lang="en-US" sz="1400" dirty="0"/>
              <a:t>20 Hexagonal Clusters containing 6 MCPs</a:t>
            </a:r>
          </a:p>
        </p:txBody>
      </p:sp>
    </p:spTree>
    <p:extLst>
      <p:ext uri="{BB962C8B-B14F-4D97-AF65-F5344CB8AC3E}">
        <p14:creationId xmlns:p14="http://schemas.microsoft.com/office/powerpoint/2010/main" val="12261686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6139-B923-42D0-8BFA-5F64AAA2B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E8B3B-94A6-4FB4-9A39-88ACE7DDC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P22 lacked reinforcement proteins and was labelled as hexagonal</a:t>
            </a:r>
          </a:p>
          <a:p>
            <a:r>
              <a:rPr lang="en-US" dirty="0"/>
              <a:t>Bordetella and Phage YSD1 had reinforcement proteins around the local 2-fold and 3-fold axes respectively and were labeled as </a:t>
            </a:r>
            <a:r>
              <a:rPr lang="en-US" dirty="0" err="1"/>
              <a:t>trihex</a:t>
            </a:r>
            <a:r>
              <a:rPr lang="en-US" dirty="0"/>
              <a:t>-dual and </a:t>
            </a:r>
            <a:r>
              <a:rPr lang="en-US" dirty="0" err="1"/>
              <a:t>trihex</a:t>
            </a:r>
            <a:r>
              <a:rPr lang="en-US" dirty="0"/>
              <a:t>.</a:t>
            </a:r>
          </a:p>
          <a:p>
            <a:r>
              <a:rPr lang="en-US" dirty="0"/>
              <a:t>This suggests the presence and location of reinforcement proteins could determine lattice structure.</a:t>
            </a:r>
          </a:p>
          <a:p>
            <a:r>
              <a:rPr lang="en-US" dirty="0"/>
              <a:t>Both </a:t>
            </a:r>
            <a:r>
              <a:rPr lang="en-US" dirty="0" err="1"/>
              <a:t>Bordatella</a:t>
            </a:r>
            <a:r>
              <a:rPr lang="en-US" dirty="0"/>
              <a:t> and YSD1 had error in their label assignments. The tool becomes less accurate at a large number </a:t>
            </a:r>
            <a:r>
              <a:rPr lang="en-US"/>
              <a:t>of clusters.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837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91035-797F-44A0-86F7-841291F2B5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6CDA8-E896-4825-90E7-297A22BB3A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2714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0EC51-2A91-40D7-A97E-24C1052C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Bacteriopohage</a:t>
            </a:r>
            <a:r>
              <a:rPr lang="en-US" dirty="0"/>
              <a:t> P22 Mature Virion (5uu5)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B2438-DD52-435C-8264-2CF73AB15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684" y="2418156"/>
            <a:ext cx="6252679" cy="3882892"/>
          </a:xfr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764902B-6443-4CA4-8BC2-C3910D1E1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961" y="2357740"/>
            <a:ext cx="4418355" cy="3781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7BADC-0F2A-4080-9706-1C6462987F88}"/>
              </a:ext>
            </a:extLst>
          </p:cNvPr>
          <p:cNvSpPr txBox="1"/>
          <p:nvPr/>
        </p:nvSpPr>
        <p:spPr>
          <a:xfrm>
            <a:off x="7539587" y="6119336"/>
            <a:ext cx="3833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T=7 Hexagonal</a:t>
            </a:r>
          </a:p>
          <a:p>
            <a:pPr algn="ctr"/>
            <a:r>
              <a:rPr lang="en-US" sz="1400" dirty="0"/>
              <a:t>12 Pentagonal Clusters containing 5 MCPs</a:t>
            </a:r>
          </a:p>
          <a:p>
            <a:pPr algn="ctr"/>
            <a:r>
              <a:rPr lang="en-US" sz="1400" dirty="0"/>
              <a:t>60 Hexagonal Clusters containing 6 MCPs</a:t>
            </a:r>
          </a:p>
        </p:txBody>
      </p:sp>
    </p:spTree>
    <p:extLst>
      <p:ext uri="{BB962C8B-B14F-4D97-AF65-F5344CB8AC3E}">
        <p14:creationId xmlns:p14="http://schemas.microsoft.com/office/powerpoint/2010/main" val="2331532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0EC51-2A91-40D7-A97E-24C1052C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Bacteriopohage</a:t>
            </a:r>
            <a:r>
              <a:rPr lang="en-US" dirty="0"/>
              <a:t> </a:t>
            </a:r>
            <a:r>
              <a:rPr lang="en-US"/>
              <a:t>T7 Procapsid (3j7v)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B2438-DD52-435C-8264-2CF73AB15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710" y="2418156"/>
            <a:ext cx="6212627" cy="38828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64902B-6443-4CA4-8BC2-C3910D1E1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9581" y="2357740"/>
            <a:ext cx="4273115" cy="3781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1F13FA-C1E2-4361-BD8B-BA2053CEEEA3}"/>
              </a:ext>
            </a:extLst>
          </p:cNvPr>
          <p:cNvSpPr txBox="1"/>
          <p:nvPr/>
        </p:nvSpPr>
        <p:spPr>
          <a:xfrm>
            <a:off x="7539587" y="6114534"/>
            <a:ext cx="3833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T=7 Hexagonal</a:t>
            </a:r>
          </a:p>
          <a:p>
            <a:pPr algn="ctr"/>
            <a:r>
              <a:rPr lang="en-US" sz="1400" dirty="0"/>
              <a:t>12 Pentagonal Clusters containing 5 MCPs</a:t>
            </a:r>
          </a:p>
          <a:p>
            <a:pPr algn="ctr"/>
            <a:r>
              <a:rPr lang="en-US" sz="1400" dirty="0"/>
              <a:t>60 Hexagonal Clusters containing 6 MCPs</a:t>
            </a:r>
          </a:p>
        </p:txBody>
      </p:sp>
    </p:spTree>
    <p:extLst>
      <p:ext uri="{BB962C8B-B14F-4D97-AF65-F5344CB8AC3E}">
        <p14:creationId xmlns:p14="http://schemas.microsoft.com/office/powerpoint/2010/main" val="33866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62A32-9265-4AFB-9285-0827B336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16806" cy="706964"/>
          </a:xfrm>
        </p:spPr>
        <p:txBody>
          <a:bodyPr/>
          <a:lstStyle/>
          <a:p>
            <a:r>
              <a:rPr lang="en-US" dirty="0" err="1"/>
              <a:t>Thermotoga</a:t>
            </a:r>
            <a:r>
              <a:rPr lang="en-US" dirty="0"/>
              <a:t> Maritima Encapsulin (3dkt)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F31E6F-8DC3-4200-B584-0D19A451A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3731" y="2468032"/>
            <a:ext cx="3605271" cy="34163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BBB8B9-82A4-43B4-9407-F8658D1FD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7" y="2344189"/>
            <a:ext cx="7569846" cy="42054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12CBCD-1EAC-45EF-82A1-102494F9556B}"/>
              </a:ext>
            </a:extLst>
          </p:cNvPr>
          <p:cNvSpPr txBox="1"/>
          <p:nvPr/>
        </p:nvSpPr>
        <p:spPr>
          <a:xfrm>
            <a:off x="7984587" y="6026439"/>
            <a:ext cx="3863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T=1 Hexagonal</a:t>
            </a:r>
            <a:br>
              <a:rPr lang="en-US" sz="1400" dirty="0"/>
            </a:br>
            <a:r>
              <a:rPr lang="en-US" sz="1400" dirty="0"/>
              <a:t>12 Pentagonal Clusters Containing 5 MCPs</a:t>
            </a:r>
          </a:p>
        </p:txBody>
      </p:sp>
    </p:spTree>
    <p:extLst>
      <p:ext uri="{BB962C8B-B14F-4D97-AF65-F5344CB8AC3E}">
        <p14:creationId xmlns:p14="http://schemas.microsoft.com/office/powerpoint/2010/main" val="12584799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1338</TotalTime>
  <Words>313</Words>
  <Application>Microsoft Office PowerPoint</Application>
  <PresentationFormat>Widescreen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Century Gothic</vt:lpstr>
      <vt:lpstr>Wingdings 3</vt:lpstr>
      <vt:lpstr>Ion Boardroom</vt:lpstr>
      <vt:lpstr>HK97 Results</vt:lpstr>
      <vt:lpstr>Topics</vt:lpstr>
      <vt:lpstr>Bacteriophage Epsilon 15</vt:lpstr>
      <vt:lpstr>Myxococcus xanthus encapsulin</vt:lpstr>
      <vt:lpstr>Discussion</vt:lpstr>
      <vt:lpstr>END</vt:lpstr>
      <vt:lpstr>Bacteriopohage P22 Mature Virion (5uu5)</vt:lpstr>
      <vt:lpstr>Bacteriopohage T7 Procapsid (3j7v)</vt:lpstr>
      <vt:lpstr>Thermotoga Maritima Encapsulin (3dkt)</vt:lpstr>
      <vt:lpstr>VLP From Pyrococcus Furiosus (2e0z)</vt:lpstr>
      <vt:lpstr>Iron Storage Encapsulin From Quasibacillus thermotolerans (6nj8)</vt:lpstr>
      <vt:lpstr>Bordetella Bacteriophage (3j4u)</vt:lpstr>
      <vt:lpstr>YSD1 Bacteriophage (6xgq)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01/26/2022</dc:title>
  <dc:creator>Colin Brown</dc:creator>
  <cp:lastModifiedBy>Colin Brown</cp:lastModifiedBy>
  <cp:revision>7</cp:revision>
  <dcterms:created xsi:type="dcterms:W3CDTF">2022-01-25T03:25:58Z</dcterms:created>
  <dcterms:modified xsi:type="dcterms:W3CDTF">2022-02-11T00:33:43Z</dcterms:modified>
</cp:coreProperties>
</file>